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omments/modernComment_15A_C072DD89.xml" ContentType="application/vnd.ms-powerpoint.comments+xml"/>
  <Override PartName="/ppt/notesSlides/notesSlide2.xml" ContentType="application/vnd.openxmlformats-officedocument.presentationml.notesSlide+xml"/>
  <Override PartName="/ppt/comments/modernComment_15B_25A0074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3" r:id="rId15"/>
    <p:sldId id="354" r:id="rId16"/>
    <p:sldId id="344" r:id="rId17"/>
    <p:sldId id="339" r:id="rId18"/>
    <p:sldId id="300" r:id="rId19"/>
    <p:sldId id="341" r:id="rId20"/>
    <p:sldId id="29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4-4B08-A39F-0C2B6479C2F8}"/>
              </c:ext>
            </c:extLst>
          </c:dPt>
          <c:dLbls>
            <c:dLbl>
              <c:idx val="8"/>
              <c:layout>
                <c:manualLayout>
                  <c:x val="0"/>
                  <c:y val="1.638520807063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4-4B08-A39F-0C2B6479C2F8}"/>
              </c:ext>
            </c:extLst>
          </c:dPt>
          <c:dLbls>
            <c:dLbl>
              <c:idx val="7"/>
              <c:layout>
                <c:manualLayout>
                  <c:x val="-6.543221130189018E-17"/>
                  <c:y val="-5.46173602354653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54-4B08-A39F-0C2B6479C2F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</c:valAx>
      <c:valAx>
        <c:axId val="1174025839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063-4D56-80C6-84703FB3AC22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B063-4D56-80C6-84703FB3AC22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63-4D56-80C6-84703FB3AC2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063-4D56-80C6-84703FB3A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B063-4D56-80C6-84703FB3AC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8.3469729297372119E-3"/>
                  <c:y val="-1.60969569146569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571109"/>
          <a:ext cx="11430000" cy="471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205845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8682066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01524807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12050650"/>
                    </a:ext>
                  </a:extLst>
                </a:gridCol>
              </a:tblGrid>
              <a:tr h="168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변수명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출처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933102222"/>
                  </a:ext>
                </a:extLst>
              </a:tr>
              <a:tr h="174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종속변수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인적사고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넘어짐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떨어짐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건설공사 안전관리 종합정보망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85012178"/>
                  </a:ext>
                </a:extLst>
              </a:tr>
              <a:tr h="17951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공사 특성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보호조치여부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361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공정률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퍼센트 단위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31942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38706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공사시간 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7871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공공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민간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14241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진행한 공사의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5967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사고객체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물적 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228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작업프로세스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891443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신고된 건축물의 용도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7017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943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2511"/>
                  </a:ext>
                </a:extLst>
              </a:tr>
              <a:tr h="17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공간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57066"/>
                  </a:ext>
                </a:extLst>
              </a:tr>
              <a:tr h="17407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시간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63310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사고인지 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39447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직접추가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028864448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97077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주야간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주</a:t>
                      </a:r>
                      <a:r>
                        <a:rPr lang="en-US" altLang="ko-KR" sz="1000" u="none" strike="noStrike">
                          <a:effectLst/>
                        </a:rPr>
                        <a:t>: 6~18, </a:t>
                      </a:r>
                      <a:r>
                        <a:rPr lang="ko-KR" altLang="en-US" sz="1000" u="none" strike="noStrike">
                          <a:effectLst/>
                        </a:rPr>
                        <a:t>야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그 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049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공휴일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공휴일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19325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06883"/>
                  </a:ext>
                </a:extLst>
              </a:tr>
              <a:tr h="17951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날씨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노동부 고시 고온의 노출 기준에 따라 재분류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기상청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2102981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강수량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강수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69431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풍속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5469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각도로 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94566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0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9536" y="1883438"/>
          <a:ext cx="6711457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16">
                  <a:extLst>
                    <a:ext uri="{9D8B030D-6E8A-4147-A177-3AD203B41FA5}">
                      <a16:colId xmlns:a16="http://schemas.microsoft.com/office/drawing/2014/main" val="726149772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182915710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667102867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554353669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26007485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156391127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634091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4146027798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020880817"/>
                    </a:ext>
                  </a:extLst>
                </a:gridCol>
                <a:gridCol w="797661">
                  <a:extLst>
                    <a:ext uri="{9D8B030D-6E8A-4147-A177-3AD203B41FA5}">
                      <a16:colId xmlns:a16="http://schemas.microsoft.com/office/drawing/2014/main" val="3493994004"/>
                    </a:ext>
                  </a:extLst>
                </a:gridCol>
              </a:tblGrid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결측치 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6775257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11.7473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109329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0.521686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0.217062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06938885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사상자수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1.01387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0.241411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686026701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전체공사비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3.46295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0.837245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971263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공정률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4.66748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2.94483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026929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작업자수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2.0672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2.05509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764243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기온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16.0919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10.1533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-18.5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0870046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1.18282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48.8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22098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99714364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2.25477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1.45014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87244320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185.739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4615886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60.5051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20.6835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6921605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증기압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13.2364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8.94238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735422016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이슬점온도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7.55846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11.5354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-28.3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20561104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현지기압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9.55864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19438168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해면기압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8.29834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968.1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07973298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0.597981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0.430808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7126363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4.91026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3.84127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51571720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2.86187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3.38945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13225134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2196.03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1297.73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6540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7407388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지면온도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1.38795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1.75605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93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980" y="1914037"/>
          <a:ext cx="295910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83447459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447847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안전관리계획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411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08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비대상현장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09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47088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9536" y="2928045"/>
          <a:ext cx="295910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7166698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708712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설계안전성검토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1719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69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8371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8805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798916" y="1914037"/>
          <a:ext cx="2449642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37">
                  <a:extLst>
                    <a:ext uri="{9D8B030D-6E8A-4147-A177-3AD203B41FA5}">
                      <a16:colId xmlns:a16="http://schemas.microsoft.com/office/drawing/2014/main" val="4107653667"/>
                    </a:ext>
                  </a:extLst>
                </a:gridCol>
                <a:gridCol w="506505">
                  <a:extLst>
                    <a:ext uri="{9D8B030D-6E8A-4147-A177-3AD203B41FA5}">
                      <a16:colId xmlns:a16="http://schemas.microsoft.com/office/drawing/2014/main" val="3138362924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715936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13088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5540347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1848157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4063371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4714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693642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60231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536903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5464264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599443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85500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769098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253951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7290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481728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457253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8246676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671282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189703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5088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6302464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857236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29409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7061366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420516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051397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655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4058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208035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0819195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656469" y="1914037"/>
          <a:ext cx="1837232" cy="44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53">
                  <a:extLst>
                    <a:ext uri="{9D8B030D-6E8A-4147-A177-3AD203B41FA5}">
                      <a16:colId xmlns:a16="http://schemas.microsoft.com/office/drawing/2014/main" val="4221244637"/>
                    </a:ext>
                  </a:extLst>
                </a:gridCol>
                <a:gridCol w="379879">
                  <a:extLst>
                    <a:ext uri="{9D8B030D-6E8A-4147-A177-3AD203B41FA5}">
                      <a16:colId xmlns:a16="http://schemas.microsoft.com/office/drawing/2014/main" val="2412226451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4042866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철근콘크리트공사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5040437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0391081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78392875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16172798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56597857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22651751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130579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94128908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4420625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42201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850086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708734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4605208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8373486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6949212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2119953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2507042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7492918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201935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044978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7232306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734482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606448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9469838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5171731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678912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3237455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36255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4131446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0553544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755469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0416545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42925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93657826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8056382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511085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2431962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37436297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84189045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995786" y="1916157"/>
          <a:ext cx="134980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656">
                  <a:extLst>
                    <a:ext uri="{9D8B030D-6E8A-4147-A177-3AD203B41FA5}">
                      <a16:colId xmlns:a16="http://schemas.microsoft.com/office/drawing/2014/main" val="1170111924"/>
                    </a:ext>
                  </a:extLst>
                </a:gridCol>
                <a:gridCol w="434147">
                  <a:extLst>
                    <a:ext uri="{9D8B030D-6E8A-4147-A177-3AD203B41FA5}">
                      <a16:colId xmlns:a16="http://schemas.microsoft.com/office/drawing/2014/main" val="58992528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작업프로세스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0243498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0014779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581278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186287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3570856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1876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52680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조립작업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27567720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형틀 및 목공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941727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260188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5590761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절단작업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168772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준비작업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1182070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9336721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청소작업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113000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193557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굴착작업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08450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용접작업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05843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연결작업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58154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상차 및 하역작업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46355780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인양작업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680294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양중작업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35483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 및 점검작업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419202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쌓기작업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53987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보수 및 교체작업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61020809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매설작업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58371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천공작업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95701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2104300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부설 및 다짐작업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967583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4394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반출작업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942414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항타 및 항발작업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328887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벌목작업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33905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942491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적재작업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8009613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806545" y="1920282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875061291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167337595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764870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725014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4940812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200868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263795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3832078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60091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850627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356089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746231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500926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440567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9740319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872790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478594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871305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802578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880300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466939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1199835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203971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8635697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27773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562747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94292804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0480929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3412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981013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413430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54279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184200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109257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62658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932241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8826391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708958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992243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505331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700057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74899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72145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3482797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2508074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4816407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2257418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298582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04971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665797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6247955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6193897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53197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412606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5034176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809193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575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134310" y="2443941"/>
          <a:ext cx="2959100" cy="2223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304676065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24465454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부위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중분류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9490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바닥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7421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76714"/>
                  </a:ext>
                </a:extLst>
              </a:tr>
              <a:tr h="223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기타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7523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상부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위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3836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741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하부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아래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8965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옆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1934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지하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7082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고소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411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앞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698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8370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3848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계단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75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66658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722409" y="2366621"/>
          <a:ext cx="2628900" cy="1400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96568095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3186777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장소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>
                          <a:effectLst/>
                        </a:rPr>
                        <a:t>중분류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968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내부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10627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2963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6532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202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기타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4901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9279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인접주변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36931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53441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지붕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55838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11141" y="1907130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555543318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975896903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099352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1032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4297771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69224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46729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231398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192716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758663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70565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8038687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79364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55103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222140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966999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653659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565413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72042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193538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878375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60578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7682195"/>
                  </a:ext>
                </a:extLst>
              </a:tr>
              <a:tr h="35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9641517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660532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999450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28484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772562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257800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2664980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7068624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475702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22631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1509155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803416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95312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9430819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00454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1742008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676677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78112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0042659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168956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228553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098314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0944845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35129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5560722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65987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824133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6588697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85326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9328346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770165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927107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033321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9254361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567236" y="1906692"/>
          <a:ext cx="1504974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102">
                  <a:extLst>
                    <a:ext uri="{9D8B030D-6E8A-4147-A177-3AD203B41FA5}">
                      <a16:colId xmlns:a16="http://schemas.microsoft.com/office/drawing/2014/main" val="4088964267"/>
                    </a:ext>
                  </a:extLst>
                </a:gridCol>
                <a:gridCol w="399872">
                  <a:extLst>
                    <a:ext uri="{9D8B030D-6E8A-4147-A177-3AD203B41FA5}">
                      <a16:colId xmlns:a16="http://schemas.microsoft.com/office/drawing/2014/main" val="90137114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053340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공동주택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2877865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1515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9839735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1565689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952280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7930266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395985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7128561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570530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486009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145413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5655045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8212681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7875190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672058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4870227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05673989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9179532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4606088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830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23637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150226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435240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30508465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73135933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950368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5885198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031002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787095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434154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45692645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3087328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57583293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051559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100838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5073364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68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3</a:t>
            </a:r>
            <a:r>
              <a:rPr lang="ko-KR" altLang="en-US" sz="1400" dirty="0">
                <a:latin typeface="+mj-ea"/>
                <a:ea typeface="+mj-ea"/>
              </a:rPr>
              <a:t>종의 모델을 </a:t>
            </a:r>
            <a:r>
              <a:rPr lang="en-US" altLang="ko-KR" sz="1400" dirty="0">
                <a:latin typeface="+mj-ea"/>
                <a:ea typeface="+mj-ea"/>
              </a:rPr>
              <a:t>Soft Voting </a:t>
            </a:r>
            <a:r>
              <a:rPr lang="ko-KR" altLang="en-US" sz="1400" dirty="0">
                <a:latin typeface="+mj-ea"/>
                <a:ea typeface="+mj-ea"/>
              </a:rPr>
              <a:t>앙상블을 수행한 모델의 성능이 가장 우수했음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2648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2680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3917340"/>
            <a:ext cx="110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306550" y="1292274"/>
            <a:ext cx="75788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연구소개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r>
              <a:rPr lang="en-US" altLang="ko-KR" dirty="0"/>
              <a:t>	1-2. </a:t>
            </a:r>
            <a:r>
              <a:rPr lang="ko-KR" altLang="en-US" dirty="0"/>
              <a:t>연구 목적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이론적 배경</a:t>
            </a:r>
            <a:endParaRPr lang="en-US" altLang="ko-KR" dirty="0"/>
          </a:p>
          <a:p>
            <a:r>
              <a:rPr lang="en-US" altLang="ko-KR" dirty="0"/>
              <a:t>	2-1. </a:t>
            </a:r>
            <a:r>
              <a:rPr lang="ko-KR" altLang="en-US" dirty="0"/>
              <a:t>선행 연구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연구방법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연구모형</a:t>
            </a:r>
            <a:r>
              <a:rPr lang="ko-KR" altLang="en-US" dirty="0"/>
              <a:t> 및 가설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3-2. </a:t>
            </a:r>
            <a:r>
              <a:rPr lang="ko-KR" altLang="en-US" dirty="0"/>
              <a:t>분석 순서도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3-3. </a:t>
            </a:r>
            <a:r>
              <a:rPr lang="ko-KR" altLang="en-US" dirty="0"/>
              <a:t>데이터 수집</a:t>
            </a:r>
            <a:r>
              <a:rPr lang="en-US" altLang="ko-KR" dirty="0"/>
              <a:t> –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/>
              <a:t>	3-4. </a:t>
            </a:r>
            <a:r>
              <a:rPr lang="ko-KR" altLang="en-US" dirty="0"/>
              <a:t>변수 선택</a:t>
            </a:r>
            <a:endParaRPr lang="en-US" altLang="ko-KR" dirty="0"/>
          </a:p>
          <a:p>
            <a:r>
              <a:rPr lang="en-US" altLang="ko-KR" dirty="0"/>
              <a:t>	3-5.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모델링</a:t>
            </a:r>
            <a:r>
              <a:rPr lang="en-US" altLang="ko-KR" dirty="0"/>
              <a:t>(</a:t>
            </a:r>
            <a:r>
              <a:rPr lang="ko-KR" altLang="en-US" dirty="0"/>
              <a:t>분석결과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5-1. </a:t>
            </a:r>
            <a:r>
              <a:rPr lang="ko-KR" altLang="en-US" dirty="0"/>
              <a:t>연구결과 요약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5-2. </a:t>
            </a:r>
            <a:r>
              <a:rPr lang="ko-KR" altLang="en-US" dirty="0"/>
              <a:t>연구의 논의와 시사점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5-3. </a:t>
            </a:r>
            <a:r>
              <a:rPr lang="ko-KR" altLang="en-US" dirty="0"/>
              <a:t>정책 제언 및 기대효과 </a:t>
            </a:r>
            <a:r>
              <a:rPr lang="en-US" altLang="ko-KR" dirty="0"/>
              <a:t>– </a:t>
            </a:r>
            <a:r>
              <a:rPr lang="ko-KR" altLang="en-US" dirty="0"/>
              <a:t>정부 </a:t>
            </a:r>
            <a:r>
              <a:rPr lang="en-US" altLang="ko-KR" dirty="0"/>
              <a:t>/ </a:t>
            </a:r>
            <a:r>
              <a:rPr lang="ko-KR" altLang="en-US" dirty="0"/>
              <a:t>기업 </a:t>
            </a:r>
            <a:r>
              <a:rPr lang="en-US" altLang="ko-KR" dirty="0"/>
              <a:t>/ </a:t>
            </a:r>
            <a:r>
              <a:rPr lang="ko-KR" altLang="en-US" dirty="0"/>
              <a:t>구직자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5-4. </a:t>
            </a:r>
            <a:r>
              <a:rPr lang="ko-KR" altLang="en-US" dirty="0"/>
              <a:t>연구의 한계점 및 향후 </a:t>
            </a:r>
            <a:r>
              <a:rPr lang="ko-KR" altLang="en-US" dirty="0" err="1"/>
              <a:t>연구제언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참고문헌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50980" y="2765967"/>
            <a:ext cx="800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* </a:t>
            </a:r>
            <a:r>
              <a:rPr lang="ko-KR" altLang="en-US" sz="900" dirty="0"/>
              <a:t>요양재해자 수</a:t>
            </a:r>
            <a:r>
              <a:rPr lang="en-US" altLang="ko-KR" sz="900" dirty="0"/>
              <a:t>: </a:t>
            </a:r>
            <a:r>
              <a:rPr lang="ko-KR" altLang="en-US" sz="900" dirty="0"/>
              <a:t>근로복지공단에서 </a:t>
            </a:r>
            <a:r>
              <a:rPr lang="ko-KR" altLang="en-US" sz="900" dirty="0" err="1"/>
              <a:t>요양승인된</a:t>
            </a:r>
            <a:r>
              <a:rPr lang="ko-KR" altLang="en-US" sz="900" dirty="0"/>
              <a:t> 재해자수(지방고용노동관서 </a:t>
            </a:r>
            <a:r>
              <a:rPr lang="ko-KR" altLang="en-US" sz="900" dirty="0" err="1"/>
              <a:t>산재미보고</a:t>
            </a:r>
            <a:r>
              <a:rPr lang="ko-KR" altLang="en-US" sz="900" dirty="0"/>
              <a:t> 적발재해 포함)를 말함 </a:t>
            </a:r>
            <a:r>
              <a:rPr lang="en-US" altLang="ko-KR" sz="900" dirty="0"/>
              <a:t>(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900" dirty="0"/>
          </a:p>
          <a:p>
            <a:r>
              <a:rPr lang="ko-KR" altLang="en-US" sz="9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CBA15BD-3666-0A8A-331D-93F90A6A9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45351"/>
              </p:ext>
            </p:extLst>
          </p:nvPr>
        </p:nvGraphicFramePr>
        <p:xfrm>
          <a:off x="309922" y="3114206"/>
          <a:ext cx="7116698" cy="193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요양재해자 수는 매년 증가하는 추세를 보이고 있으며 제조업과 건설업 모두 증가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가운데 </a:t>
            </a:r>
            <a:r>
              <a:rPr lang="en-US" altLang="ko-KR" sz="1200" dirty="0"/>
              <a:t>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절반 가량을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2314975" y="5269029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D6CB28-1A16-4696-9267-1F5CDFD3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14042"/>
              </p:ext>
            </p:extLst>
          </p:nvPr>
        </p:nvGraphicFramePr>
        <p:xfrm>
          <a:off x="5944367" y="1477229"/>
          <a:ext cx="6012501" cy="214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482613"/>
              </p:ext>
            </p:extLst>
          </p:nvPr>
        </p:nvGraphicFramePr>
        <p:xfrm>
          <a:off x="5944367" y="4020047"/>
          <a:ext cx="6012501" cy="2206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156EA3-204F-3BB9-4609-89E483360539}"/>
              </a:ext>
            </a:extLst>
          </p:cNvPr>
          <p:cNvCxnSpPr>
            <a:cxnSpLocks/>
          </p:cNvCxnSpPr>
          <p:nvPr/>
        </p:nvCxnSpPr>
        <p:spPr>
          <a:xfrm>
            <a:off x="5738954" y="1477229"/>
            <a:ext cx="0" cy="4627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2BD78B-83BA-4150-33DA-67F3D9EE028C}"/>
              </a:ext>
            </a:extLst>
          </p:cNvPr>
          <p:cNvCxnSpPr>
            <a:cxnSpLocks/>
          </p:cNvCxnSpPr>
          <p:nvPr/>
        </p:nvCxnSpPr>
        <p:spPr>
          <a:xfrm>
            <a:off x="5944367" y="3830348"/>
            <a:ext cx="59254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5254847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것을 예상할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 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BF84C5F-D9B2-E95D-08DE-155758B86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65011"/>
              </p:ext>
            </p:extLst>
          </p:nvPr>
        </p:nvGraphicFramePr>
        <p:xfrm>
          <a:off x="1915887" y="3039606"/>
          <a:ext cx="3786500" cy="327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81058BC6-B993-CEF7-504D-F696E2162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294954"/>
              </p:ext>
            </p:extLst>
          </p:nvPr>
        </p:nvGraphicFramePr>
        <p:xfrm>
          <a:off x="6697937" y="3039606"/>
          <a:ext cx="3962970" cy="338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9A0085-A9B1-F41C-86AC-4508B0E2D063}"/>
              </a:ext>
            </a:extLst>
          </p:cNvPr>
          <p:cNvSpPr txBox="1"/>
          <p:nvPr/>
        </p:nvSpPr>
        <p:spPr>
          <a:xfrm>
            <a:off x="3139485" y="4740479"/>
            <a:ext cx="12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30087-F960-03B9-8FF7-40CCFC02461F}"/>
              </a:ext>
            </a:extLst>
          </p:cNvPr>
          <p:cNvSpPr txBox="1"/>
          <p:nvPr/>
        </p:nvSpPr>
        <p:spPr>
          <a:xfrm>
            <a:off x="7878618" y="4740478"/>
            <a:ext cx="1601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313606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재해가 발생한 공사현장 데이터와 날씨 데이터를 활용하여 사고 발생 위험이 높은 유형 예측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200" dirty="0"/>
              <a:t>, </a:t>
            </a:r>
            <a:r>
              <a:rPr lang="ko-KR" altLang="en-US" sz="12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4A5C0-2C58-D593-38C7-B9FF63B25DE5}"/>
              </a:ext>
            </a:extLst>
          </p:cNvPr>
          <p:cNvSpPr txBox="1"/>
          <p:nvPr/>
        </p:nvSpPr>
        <p:spPr>
          <a:xfrm>
            <a:off x="1216731" y="6105271"/>
            <a:ext cx="97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재해가 발생한 공사현장 데이터와 날씨 데이터를 활용하여 사고 발생 위험이 높은 유형 예측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E5F77-7069-9162-CB30-BB7432B2F1C6}"/>
              </a:ext>
            </a:extLst>
          </p:cNvPr>
          <p:cNvSpPr/>
          <p:nvPr/>
        </p:nvSpPr>
        <p:spPr>
          <a:xfrm>
            <a:off x="922287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287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A04E1-5480-6B57-FB96-652337D150D7}"/>
              </a:ext>
            </a:extLst>
          </p:cNvPr>
          <p:cNvSpPr/>
          <p:nvPr/>
        </p:nvSpPr>
        <p:spPr>
          <a:xfrm>
            <a:off x="9197962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55808-F1D7-5889-E1B3-30E6BA745C1F}"/>
              </a:ext>
            </a:extLst>
          </p:cNvPr>
          <p:cNvSpPr/>
          <p:nvPr/>
        </p:nvSpPr>
        <p:spPr>
          <a:xfrm>
            <a:off x="3680845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7B085-EEE6-1FC9-160A-B51EDE8443DD}"/>
              </a:ext>
            </a:extLst>
          </p:cNvPr>
          <p:cNvSpPr/>
          <p:nvPr/>
        </p:nvSpPr>
        <p:spPr>
          <a:xfrm>
            <a:off x="6439403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96E09-8B8A-4DE0-1AAD-CCF68C3EB707}"/>
              </a:ext>
            </a:extLst>
          </p:cNvPr>
          <p:cNvSpPr txBox="1"/>
          <p:nvPr/>
        </p:nvSpPr>
        <p:spPr>
          <a:xfrm>
            <a:off x="3127365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F06CC-DC27-8371-6950-9270E13CEB29}"/>
              </a:ext>
            </a:extLst>
          </p:cNvPr>
          <p:cNvSpPr txBox="1"/>
          <p:nvPr/>
        </p:nvSpPr>
        <p:spPr>
          <a:xfrm>
            <a:off x="590156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DEA9-15E7-8F50-B6A3-90461BF41AD3}"/>
              </a:ext>
            </a:extLst>
          </p:cNvPr>
          <p:cNvSpPr txBox="1"/>
          <p:nvPr/>
        </p:nvSpPr>
        <p:spPr>
          <a:xfrm>
            <a:off x="862882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7D44-C9C3-6181-7B11-7BE321C61A70}"/>
              </a:ext>
            </a:extLst>
          </p:cNvPr>
          <p:cNvSpPr txBox="1"/>
          <p:nvPr/>
        </p:nvSpPr>
        <p:spPr>
          <a:xfrm>
            <a:off x="1442393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0844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77C19-2A1A-B42B-7E79-29D13ED6CBD1}"/>
              </a:ext>
            </a:extLst>
          </p:cNvPr>
          <p:cNvSpPr txBox="1"/>
          <p:nvPr/>
        </p:nvSpPr>
        <p:spPr>
          <a:xfrm>
            <a:off x="4224194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401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19932-0849-08F7-7E3A-D943E9932BDD}"/>
              </a:ext>
            </a:extLst>
          </p:cNvPr>
          <p:cNvSpPr txBox="1"/>
          <p:nvPr/>
        </p:nvSpPr>
        <p:spPr>
          <a:xfrm>
            <a:off x="6983552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58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A709-BCEE-5FC5-519C-B1850E001B2D}"/>
              </a:ext>
            </a:extLst>
          </p:cNvPr>
          <p:cNvSpPr txBox="1"/>
          <p:nvPr/>
        </p:nvSpPr>
        <p:spPr>
          <a:xfrm>
            <a:off x="9733881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9972-4CD2-4AAA-2240-48600BA7B26D}"/>
              </a:ext>
            </a:extLst>
          </p:cNvPr>
          <p:cNvSpPr txBox="1"/>
          <p:nvPr/>
        </p:nvSpPr>
        <p:spPr>
          <a:xfrm>
            <a:off x="1092012" y="430107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경로를 통한 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4FDFC-7E41-09C2-FB35-DC78845CDB9F}"/>
              </a:ext>
            </a:extLst>
          </p:cNvPr>
          <p:cNvSpPr txBox="1"/>
          <p:nvPr/>
        </p:nvSpPr>
        <p:spPr>
          <a:xfrm>
            <a:off x="3850570" y="3797022"/>
            <a:ext cx="1758627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수집한 데이터의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통한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방법 결정 및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1B3D8-B632-95E9-9AFA-CECAFDF50455}"/>
              </a:ext>
            </a:extLst>
          </p:cNvPr>
          <p:cNvSpPr txBox="1"/>
          <p:nvPr/>
        </p:nvSpPr>
        <p:spPr>
          <a:xfrm>
            <a:off x="6609129" y="40850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전처리를 진행한 데이터에 대한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9C934-16F8-49CA-BF8D-ACECD22AAB31}"/>
              </a:ext>
            </a:extLst>
          </p:cNvPr>
          <p:cNvSpPr txBox="1"/>
          <p:nvPr/>
        </p:nvSpPr>
        <p:spPr>
          <a:xfrm>
            <a:off x="9377235" y="393889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성능 평가 및 최종 결론 도출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4720</Words>
  <Application>Microsoft Office PowerPoint</Application>
  <PresentationFormat>와이드스크린</PresentationFormat>
  <Paragraphs>1271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Noto Sans KR</vt:lpstr>
      <vt:lpstr>Pretendard JP</vt:lpstr>
      <vt:lpstr>나눔스퀘어 ExtraBold</vt:lpstr>
      <vt:lpstr>나눔스퀘어 Light</vt:lpstr>
      <vt:lpstr>돋움</vt:lpstr>
      <vt:lpstr>맑은 고딕</vt:lpstr>
      <vt:lpstr>Arial</vt:lpstr>
      <vt:lpstr>Consolas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진규 이</cp:lastModifiedBy>
  <cp:revision>103</cp:revision>
  <dcterms:created xsi:type="dcterms:W3CDTF">2020-09-07T02:34:06Z</dcterms:created>
  <dcterms:modified xsi:type="dcterms:W3CDTF">2024-05-14T08:19:56Z</dcterms:modified>
</cp:coreProperties>
</file>